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4" r:id="rId31"/>
  </p:sldIdLst>
  <p:sldSz cx="9144000" cy="5143500" type="screen16x9"/>
  <p:notesSz cx="9144000" cy="5143500"/>
  <p:embeddedFontLst>
    <p:embeddedFont>
      <p:font typeface="Helvetica Neue" panose="020B0604020202020204" charset="0"/>
      <p:regular r:id="rId33"/>
      <p:bold r:id="rId34"/>
      <p:italic r:id="rId35"/>
      <p:boldItalic r:id="rId36"/>
    </p:embeddedFont>
    <p:embeddedFont>
      <p:font typeface="Candara" panose="020E0502030303020204" pitchFamily="34" charset="0"/>
      <p:regular r:id="rId37"/>
      <p:bold r:id="rId38"/>
      <p:italic r:id="rId39"/>
      <p:boldItalic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Roboto" panose="020B060402020202020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666" y="6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372657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5811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5333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1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8908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7420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3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00179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88172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61116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7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75570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8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2978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0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864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1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6896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76686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81709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80315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3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7008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4" name="Google Shape;27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9206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04125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05152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7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26028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8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65915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9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90495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0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1494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24938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0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6528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8098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3457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 smtClean="0"/>
              <a:t>Tidy</a:t>
            </a:r>
            <a:r>
              <a:rPr lang="it-IT" dirty="0" smtClean="0"/>
              <a:t> ordinare</a:t>
            </a:r>
            <a:endParaRPr dirty="0"/>
          </a:p>
        </p:txBody>
      </p:sp>
      <p:sp>
        <p:nvSpPr>
          <p:cNvPr id="100" name="Google Shape;10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5430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9560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purrr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enhances R’s functional programming (FP) toolkit by providing a complete and consistent set of tools for working with functions and vectors. Once you master the basic concepts,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purrr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allows you to replace many for loops with code that is easier to write and more expressive.</a:t>
            </a:r>
            <a:endParaRPr lang="en-US" b="0" dirty="0" smtClean="0">
              <a:effectLst/>
            </a:endParaRPr>
          </a:p>
          <a:p>
            <a:pPr rtl="0"/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PURRR: provides very consistent and natural methods for iterating on R objects,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dirty="0"/>
          </a:p>
        </p:txBody>
      </p:sp>
      <p:sp>
        <p:nvSpPr>
          <p:cNvPr id="125" name="Google Shape;12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8774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7572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2278832" y="1236005"/>
            <a:ext cx="4586335" cy="1986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600" b="1" i="0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1"/>
          </p:nvPr>
        </p:nvSpPr>
        <p:spPr>
          <a:xfrm>
            <a:off x="401595" y="1610194"/>
            <a:ext cx="8340808" cy="184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2278832" y="1236005"/>
            <a:ext cx="4586335" cy="1986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600" b="1" i="0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8575057" y="4574165"/>
            <a:ext cx="569595" cy="569595"/>
          </a:xfrm>
          <a:custGeom>
            <a:avLst/>
            <a:gdLst/>
            <a:ahLst/>
            <a:cxnLst/>
            <a:rect l="l" t="t" r="r" b="b"/>
            <a:pathLst>
              <a:path w="569595" h="569595" extrusionOk="0">
                <a:moveTo>
                  <a:pt x="569398" y="569398"/>
                </a:moveTo>
                <a:lnTo>
                  <a:pt x="0" y="569398"/>
                </a:lnTo>
                <a:lnTo>
                  <a:pt x="569398" y="0"/>
                </a:lnTo>
                <a:lnTo>
                  <a:pt x="569398" y="569398"/>
                </a:lnTo>
                <a:close/>
              </a:path>
            </a:pathLst>
          </a:custGeom>
          <a:solidFill>
            <a:srgbClr val="87388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4"/>
          <p:cNvSpPr/>
          <p:nvPr/>
        </p:nvSpPr>
        <p:spPr>
          <a:xfrm>
            <a:off x="682348" y="1417197"/>
            <a:ext cx="0" cy="1363345"/>
          </a:xfrm>
          <a:custGeom>
            <a:avLst/>
            <a:gdLst/>
            <a:ahLst/>
            <a:cxnLst/>
            <a:rect l="l" t="t" r="r" b="b"/>
            <a:pathLst>
              <a:path w="120000" h="1363345" extrusionOk="0">
                <a:moveTo>
                  <a:pt x="0" y="0"/>
                </a:moveTo>
                <a:lnTo>
                  <a:pt x="0" y="1363197"/>
                </a:lnTo>
              </a:path>
            </a:pathLst>
          </a:custGeom>
          <a:noFill/>
          <a:ln w="54275" cap="flat" cmpd="sng">
            <a:solidFill>
              <a:srgbClr val="5623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8013176" y="346243"/>
            <a:ext cx="784363" cy="624921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4"/>
          <p:cNvSpPr/>
          <p:nvPr/>
        </p:nvSpPr>
        <p:spPr>
          <a:xfrm>
            <a:off x="0" y="27212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81" y="0"/>
                </a:lnTo>
              </a:path>
            </a:pathLst>
          </a:custGeom>
          <a:noFill/>
          <a:ln w="54400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4"/>
          <p:cNvSpPr txBox="1">
            <a:spLocks noGrp="1"/>
          </p:cNvSpPr>
          <p:nvPr>
            <p:ph type="ctrTitle"/>
          </p:nvPr>
        </p:nvSpPr>
        <p:spPr>
          <a:xfrm>
            <a:off x="975573" y="1269162"/>
            <a:ext cx="7192853" cy="112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8575057" y="4574165"/>
            <a:ext cx="569595" cy="569595"/>
          </a:xfrm>
          <a:custGeom>
            <a:avLst/>
            <a:gdLst/>
            <a:ahLst/>
            <a:cxnLst/>
            <a:rect l="l" t="t" r="r" b="b"/>
            <a:pathLst>
              <a:path w="569595" h="569595" extrusionOk="0">
                <a:moveTo>
                  <a:pt x="569398" y="569398"/>
                </a:moveTo>
                <a:lnTo>
                  <a:pt x="0" y="569398"/>
                </a:lnTo>
                <a:lnTo>
                  <a:pt x="569398" y="0"/>
                </a:lnTo>
                <a:lnTo>
                  <a:pt x="569398" y="569398"/>
                </a:lnTo>
                <a:close/>
              </a:path>
            </a:pathLst>
          </a:custGeom>
          <a:solidFill>
            <a:srgbClr val="87388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5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5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2278832" y="1236005"/>
            <a:ext cx="4586335" cy="1986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600" b="1" i="0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bg>
      <p:bgPr>
        <a:solidFill>
          <a:schemeClr val="l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8575057" y="4574165"/>
            <a:ext cx="569595" cy="569595"/>
          </a:xfrm>
          <a:custGeom>
            <a:avLst/>
            <a:gdLst/>
            <a:ahLst/>
            <a:cxnLst/>
            <a:rect l="l" t="t" r="r" b="b"/>
            <a:pathLst>
              <a:path w="569595" h="569595" extrusionOk="0">
                <a:moveTo>
                  <a:pt x="569398" y="569398"/>
                </a:moveTo>
                <a:lnTo>
                  <a:pt x="0" y="569398"/>
                </a:lnTo>
                <a:lnTo>
                  <a:pt x="569398" y="0"/>
                </a:lnTo>
                <a:lnTo>
                  <a:pt x="569398" y="569398"/>
                </a:lnTo>
                <a:close/>
              </a:path>
            </a:pathLst>
          </a:custGeom>
          <a:solidFill>
            <a:srgbClr val="87388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0" y="27212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81" y="0"/>
                </a:lnTo>
              </a:path>
            </a:pathLst>
          </a:custGeom>
          <a:noFill/>
          <a:ln w="54400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6"/>
          <p:cNvSpPr/>
          <p:nvPr/>
        </p:nvSpPr>
        <p:spPr>
          <a:xfrm>
            <a:off x="8013176" y="346243"/>
            <a:ext cx="784363" cy="624921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6"/>
          <p:cNvSpPr/>
          <p:nvPr/>
        </p:nvSpPr>
        <p:spPr>
          <a:xfrm>
            <a:off x="399099" y="1065147"/>
            <a:ext cx="7772384" cy="380999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8575057" y="4574165"/>
            <a:ext cx="569595" cy="569595"/>
          </a:xfrm>
          <a:custGeom>
            <a:avLst/>
            <a:gdLst/>
            <a:ahLst/>
            <a:cxnLst/>
            <a:rect l="l" t="t" r="r" b="b"/>
            <a:pathLst>
              <a:path w="569595" h="569595" extrusionOk="0">
                <a:moveTo>
                  <a:pt x="569398" y="569398"/>
                </a:moveTo>
                <a:lnTo>
                  <a:pt x="0" y="569398"/>
                </a:lnTo>
                <a:lnTo>
                  <a:pt x="569398" y="0"/>
                </a:lnTo>
                <a:lnTo>
                  <a:pt x="569398" y="569398"/>
                </a:lnTo>
                <a:close/>
              </a:path>
            </a:pathLst>
          </a:custGeom>
          <a:solidFill>
            <a:srgbClr val="87388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2278832" y="1236005"/>
            <a:ext cx="4586335" cy="1986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00" b="1" i="0" u="none" strike="noStrike" cap="none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01595" y="1610194"/>
            <a:ext cx="8340808" cy="184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 b="0" u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openxmlformats.org/officeDocument/2006/relationships/image" Target="../media/image1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g"/><Relationship Id="rId4" Type="http://schemas.openxmlformats.org/officeDocument/2006/relationships/image" Target="../media/image1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rstudio.com/wp-content/uploads/2015/02/data-wrangling-cheatsheet.pdf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kaggle.com/rtatman/manipulating-data-with-the-tidyverse" TargetMode="External"/><Relationship Id="rId4" Type="http://schemas.openxmlformats.org/officeDocument/2006/relationships/hyperlink" Target="https://www.datacamp.com/courses/introduction-to-the-tidyvers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/>
          <p:nvPr/>
        </p:nvSpPr>
        <p:spPr>
          <a:xfrm>
            <a:off x="682348" y="2856144"/>
            <a:ext cx="0" cy="1191895"/>
          </a:xfrm>
          <a:custGeom>
            <a:avLst/>
            <a:gdLst/>
            <a:ahLst/>
            <a:cxnLst/>
            <a:rect l="l" t="t" r="r" b="b"/>
            <a:pathLst>
              <a:path w="120000" h="1191895" extrusionOk="0">
                <a:moveTo>
                  <a:pt x="0" y="0"/>
                </a:moveTo>
                <a:lnTo>
                  <a:pt x="0" y="1191897"/>
                </a:lnTo>
              </a:path>
            </a:pathLst>
          </a:custGeom>
          <a:noFill/>
          <a:ln w="54275" cap="flat" cmpd="sng">
            <a:solidFill>
              <a:srgbClr val="5623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7"/>
          <p:cNvSpPr/>
          <p:nvPr/>
        </p:nvSpPr>
        <p:spPr>
          <a:xfrm>
            <a:off x="6155259" y="448972"/>
            <a:ext cx="2709923" cy="75608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7"/>
          <p:cNvSpPr/>
          <p:nvPr/>
        </p:nvSpPr>
        <p:spPr>
          <a:xfrm>
            <a:off x="0" y="27212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81" y="0"/>
                </a:lnTo>
              </a:path>
            </a:pathLst>
          </a:custGeom>
          <a:noFill/>
          <a:ln w="54400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7"/>
          <p:cNvSpPr txBox="1"/>
          <p:nvPr/>
        </p:nvSpPr>
        <p:spPr>
          <a:xfrm>
            <a:off x="835023" y="2571559"/>
            <a:ext cx="5095240" cy="113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Manipolare i dati con</a:t>
            </a:r>
            <a:endParaRPr/>
          </a:p>
          <a:p>
            <a:pPr marL="127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it-IT" sz="36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Tidyverse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7"/>
          <p:cNvSpPr txBox="1">
            <a:spLocks noGrp="1"/>
          </p:cNvSpPr>
          <p:nvPr>
            <p:ph type="title"/>
          </p:nvPr>
        </p:nvSpPr>
        <p:spPr>
          <a:xfrm>
            <a:off x="652023" y="434786"/>
            <a:ext cx="151828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library</a:t>
            </a:r>
            <a:r>
              <a:rPr lang="it-IT" sz="1400" b="0">
                <a:solidFill>
                  <a:srgbClr val="67758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t-IT" sz="1400" b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dplyr</a:t>
            </a:r>
            <a:r>
              <a:rPr lang="it-IT" sz="1400" b="0">
                <a:solidFill>
                  <a:srgbClr val="67758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0" name="Google Shape;60;p7"/>
          <p:cNvSpPr txBox="1"/>
          <p:nvPr/>
        </p:nvSpPr>
        <p:spPr>
          <a:xfrm>
            <a:off x="652023" y="853885"/>
            <a:ext cx="2797810" cy="4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0" bIns="0" anchor="t" anchorCtr="0">
            <a:noAutofit/>
          </a:bodyPr>
          <a:lstStyle/>
          <a:p>
            <a:pPr marL="225425" marR="5080" lvl="0" indent="-213359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rladies_global </a:t>
            </a:r>
            <a:r>
              <a:rPr lang="it-IT" sz="1400">
                <a:solidFill>
                  <a:srgbClr val="677587"/>
                </a:solidFill>
                <a:latin typeface="Courier New"/>
                <a:ea typeface="Courier New"/>
                <a:cs typeface="Courier New"/>
                <a:sym typeface="Courier New"/>
              </a:rPr>
              <a:t>%&gt;%  </a:t>
            </a:r>
            <a:r>
              <a:rPr lang="it-IT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filter</a:t>
            </a:r>
            <a:r>
              <a:rPr lang="it-IT" sz="1400">
                <a:solidFill>
                  <a:srgbClr val="67758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t-IT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city == </a:t>
            </a:r>
            <a:r>
              <a:rPr lang="it-IT" sz="1400">
                <a:solidFill>
                  <a:srgbClr val="026907"/>
                </a:solidFill>
                <a:latin typeface="Courier New"/>
                <a:ea typeface="Courier New"/>
                <a:cs typeface="Courier New"/>
                <a:sym typeface="Courier New"/>
              </a:rPr>
              <a:t>'Bari'</a:t>
            </a:r>
            <a:r>
              <a:rPr lang="it-IT" sz="1400">
                <a:solidFill>
                  <a:srgbClr val="67758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1" name="Google Shape;61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8350" y="1523400"/>
            <a:ext cx="2797800" cy="322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 txBox="1"/>
          <p:nvPr/>
        </p:nvSpPr>
        <p:spPr>
          <a:xfrm>
            <a:off x="975577" y="1269150"/>
            <a:ext cx="2355000" cy="11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it-IT" sz="36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dplyr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6"/>
          <p:cNvSpPr txBox="1"/>
          <p:nvPr/>
        </p:nvSpPr>
        <p:spPr>
          <a:xfrm>
            <a:off x="975573" y="2522926"/>
            <a:ext cx="364299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Let’s start with the first set of slides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9490" y="1451850"/>
            <a:ext cx="2777060" cy="32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7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7"/>
          <p:cNvSpPr txBox="1">
            <a:spLocks noGrp="1"/>
          </p:cNvSpPr>
          <p:nvPr>
            <p:ph type="title"/>
          </p:nvPr>
        </p:nvSpPr>
        <p:spPr>
          <a:xfrm>
            <a:off x="3693400" y="197850"/>
            <a:ext cx="53847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noAutofit/>
          </a:bodyPr>
          <a:lstStyle/>
          <a:p>
            <a:pPr marL="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000000"/>
                </a:solidFill>
              </a:rPr>
              <a:t>dplyr </a:t>
            </a:r>
            <a:endParaRPr sz="2600">
              <a:solidFill>
                <a:srgbClr val="000000"/>
              </a:solidFill>
            </a:endParaRPr>
          </a:p>
          <a:p>
            <a:pPr marL="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/>
              <a:t>grammar of data manipulation</a:t>
            </a:r>
            <a:endParaRPr sz="2600"/>
          </a:p>
        </p:txBody>
      </p:sp>
      <p:sp>
        <p:nvSpPr>
          <p:cNvPr id="154" name="Google Shape;154;p17"/>
          <p:cNvSpPr txBox="1"/>
          <p:nvPr/>
        </p:nvSpPr>
        <p:spPr>
          <a:xfrm>
            <a:off x="3544675" y="949275"/>
            <a:ext cx="5384700" cy="4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+"/>
            </a:pP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mutate()</a:t>
            </a:r>
            <a:r>
              <a:rPr lang="it-IT" sz="18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create new variables from existing ones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+"/>
            </a:pP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select()</a:t>
            </a:r>
            <a:r>
              <a:rPr lang="it-IT" sz="18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picks variables based on their names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+"/>
            </a:pP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filter()</a:t>
            </a:r>
            <a:r>
              <a:rPr lang="it-IT" sz="18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allows pointed selection based on given criteria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+"/>
            </a:pP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summarise()</a:t>
            </a:r>
            <a:r>
              <a:rPr lang="it-IT" sz="18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reduces multiple values down to a single summary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+"/>
            </a:pP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arrange()</a:t>
            </a:r>
            <a:r>
              <a:rPr lang="it-IT" sz="18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changes the ordering of rows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Arial"/>
              <a:buChar char="+"/>
            </a:pP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group_by()</a:t>
            </a:r>
            <a:r>
              <a:rPr lang="it-IT" sz="18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performs any of the above on a group-by-group basis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17"/>
          <p:cNvPicPr preferRelativeResize="0"/>
          <p:nvPr/>
        </p:nvPicPr>
        <p:blipFill rotWithShape="1">
          <a:blip r:embed="rId4">
            <a:alphaModFix/>
          </a:blip>
          <a:srcRect l="54851"/>
          <a:stretch/>
        </p:blipFill>
        <p:spPr>
          <a:xfrm>
            <a:off x="27150" y="-23700"/>
            <a:ext cx="3401850" cy="51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8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8"/>
          <p:cNvSpPr txBox="1">
            <a:spLocks noGrp="1"/>
          </p:cNvSpPr>
          <p:nvPr>
            <p:ph type="title"/>
          </p:nvPr>
        </p:nvSpPr>
        <p:spPr>
          <a:xfrm>
            <a:off x="4111426" y="121650"/>
            <a:ext cx="16662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noAutofit/>
          </a:bodyPr>
          <a:lstStyle/>
          <a:p>
            <a:pPr marL="1270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dplyr  </a:t>
            </a:r>
            <a:r>
              <a:rPr lang="it-IT" sz="2600"/>
              <a:t>syntax</a:t>
            </a:r>
            <a:endParaRPr sz="2600"/>
          </a:p>
        </p:txBody>
      </p:sp>
      <p:sp>
        <p:nvSpPr>
          <p:cNvPr id="163" name="Google Shape;163;p18"/>
          <p:cNvSpPr txBox="1"/>
          <p:nvPr/>
        </p:nvSpPr>
        <p:spPr>
          <a:xfrm>
            <a:off x="3706550" y="963325"/>
            <a:ext cx="5214900" cy="43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</a:pP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b="1" dirty="0" err="1">
                <a:solidFill>
                  <a:schemeClr val="dk1"/>
                </a:solidFill>
              </a:rPr>
              <a:t>calls</a:t>
            </a:r>
            <a:r>
              <a:rPr lang="it-IT" sz="1800" b="1" dirty="0">
                <a:solidFill>
                  <a:schemeClr val="dk1"/>
                </a:solidFill>
              </a:rPr>
              <a:t> 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dplyr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verbs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follow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same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b="1" dirty="0">
                <a:solidFill>
                  <a:schemeClr val="dk1"/>
                </a:solidFill>
              </a:rPr>
              <a:t>format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800" dirty="0">
              <a:solidFill>
                <a:schemeClr val="dk1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first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argument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it-IT" sz="1800" b="1" dirty="0" err="1">
                <a:solidFill>
                  <a:schemeClr val="dk1"/>
                </a:solidFill>
              </a:rPr>
              <a:t>dataframe</a:t>
            </a:r>
            <a:endParaRPr sz="1800" b="1" dirty="0">
              <a:solidFill>
                <a:schemeClr val="dk1"/>
              </a:solidFill>
            </a:endParaRPr>
          </a:p>
          <a:p>
            <a:pPr marL="914400" marR="321310" lvl="1" indent="-342900" algn="l" rtl="0">
              <a:lnSpc>
                <a:spcPct val="1145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subsequent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arguments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describe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b="1" dirty="0" err="1">
                <a:solidFill>
                  <a:schemeClr val="dk1"/>
                </a:solidFill>
              </a:rPr>
              <a:t>what</a:t>
            </a:r>
            <a:r>
              <a:rPr lang="it-IT" sz="1800" b="1" dirty="0">
                <a:solidFill>
                  <a:schemeClr val="dk1"/>
                </a:solidFill>
              </a:rPr>
              <a:t> to do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that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dataframe</a:t>
            </a:r>
            <a:r>
              <a:rPr lang="it-IT" sz="18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8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</a:t>
            </a:r>
            <a:r>
              <a:rPr lang="it-IT" sz="18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unquoted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variable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321310" lvl="0" indent="0" algn="l" rtl="0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+"/>
            </a:pP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call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returns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new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dataframe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rather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than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overwriting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‘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old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’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+"/>
            </a:pP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74650" marR="0" lvl="0" indent="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None/>
            </a:pPr>
            <a:r>
              <a:rPr lang="it-IT" sz="1800" b="1" dirty="0" err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filter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t-IT" sz="1800" b="1" dirty="0" err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dataset_name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 sz="1800" b="1" dirty="0">
              <a:solidFill>
                <a:srgbClr val="87388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289050" marR="0" lvl="0" indent="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None/>
            </a:pPr>
            <a:r>
              <a:rPr lang="it-IT" sz="1800" b="1" dirty="0" err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 == “Francesca”)</a:t>
            </a:r>
            <a:endParaRPr sz="1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4" name="Google Shape;16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46" y="0"/>
            <a:ext cx="367940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9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9"/>
          <p:cNvSpPr txBox="1">
            <a:spLocks noGrp="1"/>
          </p:cNvSpPr>
          <p:nvPr>
            <p:ph type="title"/>
          </p:nvPr>
        </p:nvSpPr>
        <p:spPr>
          <a:xfrm>
            <a:off x="765048" y="482316"/>
            <a:ext cx="1471930" cy="82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noAutofit/>
          </a:bodyPr>
          <a:lstStyle/>
          <a:p>
            <a:pPr marL="1270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What is  </a:t>
            </a:r>
            <a:r>
              <a:rPr lang="it-IT" sz="2600"/>
              <a:t>magrittr?</a:t>
            </a:r>
            <a:endParaRPr sz="2600"/>
          </a:p>
        </p:txBody>
      </p:sp>
      <p:sp>
        <p:nvSpPr>
          <p:cNvPr id="172" name="Google Shape;172;p19"/>
          <p:cNvSpPr txBox="1"/>
          <p:nvPr/>
        </p:nvSpPr>
        <p:spPr>
          <a:xfrm>
            <a:off x="765050" y="1524400"/>
            <a:ext cx="5184000" cy="25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Simplifying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 code with </a:t>
            </a:r>
            <a:r>
              <a:rPr lang="it-IT" sz="1800" b="1" dirty="0" err="1">
                <a:solidFill>
                  <a:schemeClr val="dk1"/>
                </a:solidFill>
              </a:rPr>
              <a:t>pipes</a:t>
            </a:r>
            <a:r>
              <a:rPr lang="it-IT" sz="1800" b="1" dirty="0">
                <a:solidFill>
                  <a:schemeClr val="dk1"/>
                </a:solidFill>
              </a:rPr>
              <a:t> 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%&gt;%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2692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</a:pP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Easy way to pass data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through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without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</a:rPr>
              <a:t>nesting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Arial"/>
              <a:buChar char="+"/>
            </a:pP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argument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“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piped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 in </a:t>
            </a:r>
            <a:r>
              <a:rPr lang="it-IT" sz="18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to 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reduce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redundancy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2200" y="1905325"/>
            <a:ext cx="2532400" cy="29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0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765048" y="482316"/>
            <a:ext cx="2455545" cy="82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noAutofit/>
          </a:bodyPr>
          <a:lstStyle/>
          <a:p>
            <a:pPr marL="1270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dplyr + magrittr  </a:t>
            </a:r>
            <a:r>
              <a:rPr lang="it-IT" sz="2600"/>
              <a:t>example</a:t>
            </a:r>
            <a:endParaRPr sz="2600"/>
          </a:p>
        </p:txBody>
      </p:sp>
      <p:sp>
        <p:nvSpPr>
          <p:cNvPr id="181" name="Google Shape;181;p20"/>
          <p:cNvSpPr/>
          <p:nvPr/>
        </p:nvSpPr>
        <p:spPr>
          <a:xfrm>
            <a:off x="311175" y="1849125"/>
            <a:ext cx="8426700" cy="2092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1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363925" y="369900"/>
            <a:ext cx="23547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noAutofit/>
          </a:bodyPr>
          <a:lstStyle/>
          <a:p>
            <a:pPr marL="1270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Quick aside:  </a:t>
            </a:r>
            <a:r>
              <a:rPr lang="it-IT" sz="2600"/>
              <a:t>iris dataset</a:t>
            </a:r>
            <a:endParaRPr sz="2600"/>
          </a:p>
        </p:txBody>
      </p:sp>
      <p:sp>
        <p:nvSpPr>
          <p:cNvPr id="189" name="Google Shape;189;p21"/>
          <p:cNvSpPr txBox="1"/>
          <p:nvPr/>
        </p:nvSpPr>
        <p:spPr>
          <a:xfrm>
            <a:off x="3766300" y="933075"/>
            <a:ext cx="4960800" cy="9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150 observations of 5 variables: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it-IT" sz="1800">
                <a:solidFill>
                  <a:schemeClr val="dk1"/>
                </a:solidFill>
              </a:rPr>
              <a:t>i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ris type, sepal length, </a:t>
            </a:r>
            <a:r>
              <a:rPr lang="it-IT" sz="1800">
                <a:solidFill>
                  <a:schemeClr val="dk1"/>
                </a:solidFill>
              </a:rPr>
              <a:t>sepal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width, petal length </a:t>
            </a:r>
            <a:r>
              <a:rPr lang="it-IT" sz="1800">
                <a:solidFill>
                  <a:schemeClr val="dk1"/>
                </a:solidFill>
              </a:rPr>
              <a:t>and petal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width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1"/>
          <p:cNvSpPr/>
          <p:nvPr/>
        </p:nvSpPr>
        <p:spPr>
          <a:xfrm>
            <a:off x="42150" y="2082200"/>
            <a:ext cx="9101700" cy="3061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1" name="Google Shape;191;p21"/>
          <p:cNvCxnSpPr/>
          <p:nvPr/>
        </p:nvCxnSpPr>
        <p:spPr>
          <a:xfrm>
            <a:off x="3428989" y="-19975"/>
            <a:ext cx="14100" cy="2037600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2" name="Google Shape;192;p21"/>
          <p:cNvSpPr/>
          <p:nvPr/>
        </p:nvSpPr>
        <p:spPr>
          <a:xfrm>
            <a:off x="3319340" y="373981"/>
            <a:ext cx="219300" cy="2193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1"/>
          <p:cNvSpPr/>
          <p:nvPr/>
        </p:nvSpPr>
        <p:spPr>
          <a:xfrm>
            <a:off x="3319339" y="1105359"/>
            <a:ext cx="219300" cy="2193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1"/>
          <p:cNvSpPr txBox="1"/>
          <p:nvPr/>
        </p:nvSpPr>
        <p:spPr>
          <a:xfrm>
            <a:off x="3766300" y="268975"/>
            <a:ext cx="38085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it-IT" sz="1800">
                <a:solidFill>
                  <a:schemeClr val="dk1"/>
                </a:solidFill>
              </a:rPr>
              <a:t>Included in R (</a:t>
            </a:r>
            <a:r>
              <a:rPr lang="it-IT" sz="1800" b="1">
                <a:solidFill>
                  <a:srgbClr val="873889"/>
                </a:solidFill>
              </a:rPr>
              <a:t>iris </a:t>
            </a:r>
            <a:r>
              <a:rPr lang="it-IT" sz="1800">
                <a:solidFill>
                  <a:schemeClr val="dk1"/>
                </a:solidFill>
              </a:rPr>
              <a:t>to view)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2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2"/>
          <p:cNvSpPr txBox="1">
            <a:spLocks noGrp="1"/>
          </p:cNvSpPr>
          <p:nvPr>
            <p:ph type="title"/>
          </p:nvPr>
        </p:nvSpPr>
        <p:spPr>
          <a:xfrm>
            <a:off x="765048" y="482316"/>
            <a:ext cx="1475740" cy="42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select()</a:t>
            </a:r>
            <a:endParaRPr sz="2600"/>
          </a:p>
        </p:txBody>
      </p:sp>
      <p:sp>
        <p:nvSpPr>
          <p:cNvPr id="202" name="Google Shape;202;p22"/>
          <p:cNvSpPr txBox="1"/>
          <p:nvPr/>
        </p:nvSpPr>
        <p:spPr>
          <a:xfrm>
            <a:off x="784800" y="1190325"/>
            <a:ext cx="5403900" cy="15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Picks variables based on their names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5080" lvl="0" indent="-342900" algn="l" rtl="0">
              <a:lnSpc>
                <a:spcPct val="114599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argument is dataframe; subsequent arguments represent columns  t</a:t>
            </a:r>
            <a:r>
              <a:rPr lang="it-IT" sz="1800">
                <a:solidFill>
                  <a:schemeClr val="dk1"/>
                </a:solidFill>
              </a:rPr>
              <a:t>o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3" name="Google Shape;203;p22"/>
          <p:cNvSpPr/>
          <p:nvPr/>
        </p:nvSpPr>
        <p:spPr>
          <a:xfrm>
            <a:off x="1142972" y="3543667"/>
            <a:ext cx="2993568" cy="73439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2"/>
          <p:cNvSpPr/>
          <p:nvPr/>
        </p:nvSpPr>
        <p:spPr>
          <a:xfrm>
            <a:off x="5088139" y="3448618"/>
            <a:ext cx="2655669" cy="9244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3050" y="197850"/>
            <a:ext cx="2253525" cy="20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2"/>
          <p:cNvSpPr txBox="1"/>
          <p:nvPr/>
        </p:nvSpPr>
        <p:spPr>
          <a:xfrm>
            <a:off x="496500" y="2771275"/>
            <a:ext cx="81510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74650" lvl="0" indent="0" algn="l" rtl="0">
              <a:spcBef>
                <a:spcPts val="5"/>
              </a:spcBef>
              <a:spcAft>
                <a:spcPts val="0"/>
              </a:spcAft>
              <a:buNone/>
            </a:pP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iris %&gt;% select(Species, Petal.Length, Petal.Width)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3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3"/>
          <p:cNvSpPr txBox="1">
            <a:spLocks noGrp="1"/>
          </p:cNvSpPr>
          <p:nvPr>
            <p:ph type="title"/>
          </p:nvPr>
        </p:nvSpPr>
        <p:spPr>
          <a:xfrm>
            <a:off x="765051" y="482325"/>
            <a:ext cx="33948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noAutofit/>
          </a:bodyPr>
          <a:lstStyle/>
          <a:p>
            <a:pPr marL="1270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select()	+  </a:t>
            </a:r>
            <a:endParaRPr sz="2600">
              <a:solidFill>
                <a:srgbClr val="171717"/>
              </a:solidFill>
            </a:endParaRPr>
          </a:p>
          <a:p>
            <a:pPr marL="1270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/>
              <a:t>helper functions</a:t>
            </a:r>
            <a:endParaRPr sz="2600"/>
          </a:p>
        </p:txBody>
      </p:sp>
      <p:sp>
        <p:nvSpPr>
          <p:cNvPr id="214" name="Google Shape;214;p23"/>
          <p:cNvSpPr txBox="1"/>
          <p:nvPr/>
        </p:nvSpPr>
        <p:spPr>
          <a:xfrm>
            <a:off x="765050" y="1439400"/>
            <a:ext cx="7328100" cy="21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Helper functions you can use within </a:t>
            </a:r>
            <a:r>
              <a:rPr lang="it-IT" sz="18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select()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890"/>
              </a:spcBef>
              <a:spcAft>
                <a:spcPts val="0"/>
              </a:spcAft>
              <a:buSzPts val="1800"/>
              <a:buFont typeface="Arial"/>
              <a:buChar char="+"/>
            </a:pP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starts_with(“a”)</a:t>
            </a:r>
            <a:r>
              <a:rPr lang="it-IT" sz="18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matches names that begin with “a”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+"/>
            </a:pP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ends_with(“z”)</a:t>
            </a:r>
            <a:r>
              <a:rPr lang="it-IT" sz="18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matches names that begin with “z”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+"/>
            </a:pP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contains(“lady”)</a:t>
            </a:r>
            <a:r>
              <a:rPr lang="it-IT" sz="18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matches names that contain “lady”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Arial"/>
              <a:buChar char="+"/>
            </a:pP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matches(&lt;regex&gt;)</a:t>
            </a:r>
            <a:r>
              <a:rPr lang="it-IT" sz="18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allows you to do regex matching on names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3"/>
          <p:cNvSpPr/>
          <p:nvPr/>
        </p:nvSpPr>
        <p:spPr>
          <a:xfrm>
            <a:off x="3128943" y="3630892"/>
            <a:ext cx="2886069" cy="12948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4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4"/>
          <p:cNvSpPr txBox="1">
            <a:spLocks noGrp="1"/>
          </p:cNvSpPr>
          <p:nvPr>
            <p:ph type="title"/>
          </p:nvPr>
        </p:nvSpPr>
        <p:spPr>
          <a:xfrm>
            <a:off x="765048" y="482316"/>
            <a:ext cx="1475740" cy="42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filter()</a:t>
            </a:r>
            <a:endParaRPr sz="2600"/>
          </a:p>
        </p:txBody>
      </p:sp>
      <p:sp>
        <p:nvSpPr>
          <p:cNvPr id="223" name="Google Shape;223;p24"/>
          <p:cNvSpPr txBox="1"/>
          <p:nvPr/>
        </p:nvSpPr>
        <p:spPr>
          <a:xfrm>
            <a:off x="612650" y="1202300"/>
            <a:ext cx="5438400" cy="14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Allows pointed selection based on given criteria</a:t>
            </a:r>
            <a:endParaRPr/>
          </a:p>
          <a:p>
            <a:pPr marL="457200" marR="5080" lvl="0" indent="-342900" algn="l" rtl="0">
              <a:lnSpc>
                <a:spcPct val="1145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argument is the dataframe, subsequent arguments are expressions  used to filter the dataframe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2414905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2414905" lvl="0" indent="0" algn="ctr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4" name="Google Shape;224;p24"/>
          <p:cNvSpPr txBox="1"/>
          <p:nvPr/>
        </p:nvSpPr>
        <p:spPr>
          <a:xfrm>
            <a:off x="1806090" y="4450544"/>
            <a:ext cx="117856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nrow = 150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4"/>
          <p:cNvSpPr txBox="1"/>
          <p:nvPr/>
        </p:nvSpPr>
        <p:spPr>
          <a:xfrm>
            <a:off x="6251437" y="4450544"/>
            <a:ext cx="105092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nrow = 50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4"/>
          <p:cNvSpPr/>
          <p:nvPr/>
        </p:nvSpPr>
        <p:spPr>
          <a:xfrm>
            <a:off x="1142972" y="3543667"/>
            <a:ext cx="2993568" cy="73439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4"/>
          <p:cNvSpPr/>
          <p:nvPr/>
        </p:nvSpPr>
        <p:spPr>
          <a:xfrm>
            <a:off x="5092589" y="3531245"/>
            <a:ext cx="3226793" cy="75924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4"/>
          <p:cNvSpPr txBox="1"/>
          <p:nvPr/>
        </p:nvSpPr>
        <p:spPr>
          <a:xfrm>
            <a:off x="770550" y="2946350"/>
            <a:ext cx="7602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2414905" lvl="0" indent="0" algn="ctr" rtl="0">
              <a:spcBef>
                <a:spcPts val="5"/>
              </a:spcBef>
              <a:spcAft>
                <a:spcPts val="0"/>
              </a:spcAft>
              <a:buNone/>
            </a:pP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 iris %&gt;% filter(Species ==“setosa”)</a:t>
            </a:r>
            <a:endParaRPr/>
          </a:p>
        </p:txBody>
      </p:sp>
      <p:pic>
        <p:nvPicPr>
          <p:cNvPr id="229" name="Google Shape;22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8700" y="256377"/>
            <a:ext cx="2290800" cy="2158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5"/>
          <p:cNvPicPr preferRelativeResize="0"/>
          <p:nvPr/>
        </p:nvPicPr>
        <p:blipFill rotWithShape="1">
          <a:blip r:embed="rId3">
            <a:alphaModFix/>
          </a:blip>
          <a:srcRect t="3251" b="42641"/>
          <a:stretch/>
        </p:blipFill>
        <p:spPr>
          <a:xfrm>
            <a:off x="59525" y="1110200"/>
            <a:ext cx="9084475" cy="4033299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5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5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5"/>
          <p:cNvSpPr txBox="1">
            <a:spLocks noGrp="1"/>
          </p:cNvSpPr>
          <p:nvPr>
            <p:ph type="title"/>
          </p:nvPr>
        </p:nvSpPr>
        <p:spPr>
          <a:xfrm>
            <a:off x="667748" y="212291"/>
            <a:ext cx="255535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noAutofit/>
          </a:bodyPr>
          <a:lstStyle/>
          <a:p>
            <a:pPr marL="1270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 dirty="0" err="1">
                <a:solidFill>
                  <a:srgbClr val="171717"/>
                </a:solidFill>
              </a:rPr>
              <a:t>filter</a:t>
            </a:r>
            <a:r>
              <a:rPr lang="it-IT" sz="2600" dirty="0">
                <a:solidFill>
                  <a:srgbClr val="171717"/>
                </a:solidFill>
              </a:rPr>
              <a:t>()	+  </a:t>
            </a:r>
            <a:r>
              <a:rPr lang="it-IT" sz="2600" dirty="0" err="1"/>
              <a:t>booleans</a:t>
            </a:r>
            <a:endParaRPr sz="2600" dirty="0"/>
          </a:p>
        </p:txBody>
      </p:sp>
      <p:sp>
        <p:nvSpPr>
          <p:cNvPr id="238" name="Google Shape;238;p25"/>
          <p:cNvSpPr/>
          <p:nvPr/>
        </p:nvSpPr>
        <p:spPr>
          <a:xfrm>
            <a:off x="1016012" y="1278249"/>
            <a:ext cx="7171500" cy="36972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vale 1"/>
          <p:cNvSpPr/>
          <p:nvPr/>
        </p:nvSpPr>
        <p:spPr>
          <a:xfrm>
            <a:off x="3339830" y="2535677"/>
            <a:ext cx="226979" cy="226979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/>
          <p:cNvSpPr/>
          <p:nvPr/>
        </p:nvSpPr>
        <p:spPr>
          <a:xfrm>
            <a:off x="6819092" y="2553512"/>
            <a:ext cx="226979" cy="206345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/>
          <p:cNvSpPr/>
          <p:nvPr/>
        </p:nvSpPr>
        <p:spPr>
          <a:xfrm>
            <a:off x="3566809" y="4020084"/>
            <a:ext cx="226979" cy="206345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/>
          <p:nvPr/>
        </p:nvSpPr>
        <p:spPr>
          <a:xfrm>
            <a:off x="0" y="27212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81" y="0"/>
                </a:lnTo>
              </a:path>
            </a:pathLst>
          </a:custGeom>
          <a:noFill/>
          <a:ln w="54400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8"/>
          <p:cNvSpPr/>
          <p:nvPr/>
        </p:nvSpPr>
        <p:spPr>
          <a:xfrm>
            <a:off x="8013176" y="346243"/>
            <a:ext cx="784363" cy="62492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2278832" y="1236005"/>
            <a:ext cx="4586335" cy="251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68275" lvl="0" indent="0" algn="l" rtl="0">
              <a:lnSpc>
                <a:spcPct val="11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Hello!</a:t>
            </a:r>
            <a:endParaRPr/>
          </a:p>
          <a:p>
            <a:pPr marL="168275" lvl="0" indent="0" algn="l" rtl="0">
              <a:lnSpc>
                <a:spcPct val="114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b="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Welcome to R-Ladies Bari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8"/>
          <p:cNvSpPr/>
          <p:nvPr/>
        </p:nvSpPr>
        <p:spPr>
          <a:xfrm>
            <a:off x="699998" y="1874856"/>
            <a:ext cx="1393797" cy="139378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"/>
          <p:cNvSpPr txBox="1"/>
          <p:nvPr/>
        </p:nvSpPr>
        <p:spPr>
          <a:xfrm>
            <a:off x="418650" y="985100"/>
            <a:ext cx="5959800" cy="22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Changes the ordering of rows</a:t>
            </a:r>
            <a:endParaRPr/>
          </a:p>
          <a:p>
            <a:pPr marL="457200" marR="5080" lvl="0" indent="-342900" algn="l" rtl="0">
              <a:lnSpc>
                <a:spcPct val="1145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argument is the dataframe, subsequent arguments are columns  and/or expressions used to re-arrange the dataframe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Arial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Note: default is ascending order, and NA’s are always at the end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6"/>
          <p:cNvSpPr txBox="1">
            <a:spLocks noGrp="1"/>
          </p:cNvSpPr>
          <p:nvPr>
            <p:ph type="title"/>
          </p:nvPr>
        </p:nvSpPr>
        <p:spPr>
          <a:xfrm>
            <a:off x="722898" y="313666"/>
            <a:ext cx="1657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arrange()</a:t>
            </a:r>
            <a:endParaRPr sz="2600"/>
          </a:p>
        </p:txBody>
      </p:sp>
      <p:sp>
        <p:nvSpPr>
          <p:cNvPr id="247" name="Google Shape;247;p26"/>
          <p:cNvSpPr/>
          <p:nvPr/>
        </p:nvSpPr>
        <p:spPr>
          <a:xfrm>
            <a:off x="494844" y="3755917"/>
            <a:ext cx="3746400" cy="919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6"/>
          <p:cNvSpPr/>
          <p:nvPr/>
        </p:nvSpPr>
        <p:spPr>
          <a:xfrm>
            <a:off x="4708090" y="3755917"/>
            <a:ext cx="4245300" cy="9192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9" name="Google Shape;249;p26"/>
          <p:cNvPicPr preferRelativeResize="0"/>
          <p:nvPr/>
        </p:nvPicPr>
        <p:blipFill rotWithShape="1">
          <a:blip r:embed="rId6">
            <a:alphaModFix/>
          </a:blip>
          <a:srcRect r="1989"/>
          <a:stretch/>
        </p:blipFill>
        <p:spPr>
          <a:xfrm>
            <a:off x="6378550" y="141625"/>
            <a:ext cx="2016850" cy="199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6"/>
          <p:cNvSpPr txBox="1"/>
          <p:nvPr/>
        </p:nvSpPr>
        <p:spPr>
          <a:xfrm>
            <a:off x="587850" y="3133875"/>
            <a:ext cx="7968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74650" lvl="0" indent="0" algn="l" rtl="0">
              <a:spcBef>
                <a:spcPts val="5"/>
              </a:spcBef>
              <a:spcAft>
                <a:spcPts val="0"/>
              </a:spcAft>
              <a:buNone/>
            </a:pP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iris %&gt;% arrange(Sepal.Length, Sepal.Width)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7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7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7"/>
          <p:cNvSpPr txBox="1">
            <a:spLocks noGrp="1"/>
          </p:cNvSpPr>
          <p:nvPr>
            <p:ph type="title"/>
          </p:nvPr>
        </p:nvSpPr>
        <p:spPr>
          <a:xfrm>
            <a:off x="765051" y="482325"/>
            <a:ext cx="30714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noAutofit/>
          </a:bodyPr>
          <a:lstStyle/>
          <a:p>
            <a:pPr marL="1270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Quick aside:  </a:t>
            </a:r>
            <a:r>
              <a:rPr lang="it-IT" sz="2600"/>
              <a:t>Missing values</a:t>
            </a:r>
            <a:endParaRPr sz="2600"/>
          </a:p>
        </p:txBody>
      </p:sp>
      <p:sp>
        <p:nvSpPr>
          <p:cNvPr id="258" name="Google Shape;258;p27"/>
          <p:cNvSpPr txBox="1"/>
          <p:nvPr/>
        </p:nvSpPr>
        <p:spPr>
          <a:xfrm>
            <a:off x="253450" y="1587050"/>
            <a:ext cx="4305000" cy="3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+"/>
            </a:pPr>
            <a:r>
              <a:rPr lang="it-IT" sz="1800" i="1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NA</a:t>
            </a:r>
            <a:r>
              <a:rPr lang="it-IT" sz="18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represents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it-IT" sz="18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missing</a:t>
            </a:r>
            <a:r>
              <a:rPr lang="it-IT" sz="18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it-IT" sz="18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unknown</a:t>
            </a:r>
            <a:r>
              <a:rPr lang="it-IT" sz="18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value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+"/>
            </a:pP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Comparisons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involve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unknown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values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typically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unknown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values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+"/>
            </a:pP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see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whether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value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missing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use 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is.na()</a:t>
            </a:r>
            <a:endParaRPr sz="1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Arial"/>
              <a:buChar char="+"/>
            </a:pPr>
            <a:r>
              <a:rPr lang="it-IT" sz="1800" b="1" dirty="0" err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filter</a:t>
            </a:r>
            <a:r>
              <a:rPr lang="it-IT" sz="1800" b="1" dirty="0" smtClean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it-IT" sz="18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only</a:t>
            </a:r>
            <a:r>
              <a:rPr lang="it-IT" sz="18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includes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rows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where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condition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false or </a:t>
            </a:r>
            <a:r>
              <a:rPr lang="it-IT" sz="18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7"/>
          <p:cNvSpPr/>
          <p:nvPr/>
        </p:nvSpPr>
        <p:spPr>
          <a:xfrm>
            <a:off x="4784750" y="1674775"/>
            <a:ext cx="4149300" cy="2353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8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8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8"/>
          <p:cNvSpPr txBox="1">
            <a:spLocks noGrp="1"/>
          </p:cNvSpPr>
          <p:nvPr>
            <p:ph type="title"/>
          </p:nvPr>
        </p:nvSpPr>
        <p:spPr>
          <a:xfrm>
            <a:off x="765048" y="482316"/>
            <a:ext cx="1475740" cy="42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mutate()</a:t>
            </a:r>
            <a:endParaRPr sz="2600"/>
          </a:p>
        </p:txBody>
      </p:sp>
      <p:sp>
        <p:nvSpPr>
          <p:cNvPr id="267" name="Google Shape;267;p28"/>
          <p:cNvSpPr txBox="1"/>
          <p:nvPr/>
        </p:nvSpPr>
        <p:spPr>
          <a:xfrm>
            <a:off x="516875" y="1388125"/>
            <a:ext cx="5933700" cy="15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Creates new variables from existing ones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Note: columns created with </a:t>
            </a:r>
            <a:r>
              <a:rPr lang="it-IT" sz="18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mutate()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always added to end of dataset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53339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8" name="Google Shape;268;p28"/>
          <p:cNvSpPr/>
          <p:nvPr/>
        </p:nvSpPr>
        <p:spPr>
          <a:xfrm>
            <a:off x="345600" y="3606900"/>
            <a:ext cx="3423300" cy="1040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8"/>
          <p:cNvSpPr/>
          <p:nvPr/>
        </p:nvSpPr>
        <p:spPr>
          <a:xfrm>
            <a:off x="4087350" y="3606902"/>
            <a:ext cx="4685400" cy="1040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8"/>
          <p:cNvSpPr txBox="1"/>
          <p:nvPr/>
        </p:nvSpPr>
        <p:spPr>
          <a:xfrm>
            <a:off x="345600" y="2755125"/>
            <a:ext cx="84528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5333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iris %&gt;%  mutate(petal_area = Petal.Length * Petal.Width)</a:t>
            </a:r>
            <a:endParaRPr/>
          </a:p>
        </p:txBody>
      </p:sp>
      <p:pic>
        <p:nvPicPr>
          <p:cNvPr id="271" name="Google Shape;27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72248" y="197848"/>
            <a:ext cx="2204675" cy="19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9"/>
          <p:cNvSpPr txBox="1">
            <a:spLocks noGrp="1"/>
          </p:cNvSpPr>
          <p:nvPr>
            <p:ph type="title"/>
          </p:nvPr>
        </p:nvSpPr>
        <p:spPr>
          <a:xfrm>
            <a:off x="765051" y="482325"/>
            <a:ext cx="33807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mutate()</a:t>
            </a:r>
            <a:endParaRPr sz="2600"/>
          </a:p>
          <a:p>
            <a:pPr marL="1270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it-IT" sz="2600"/>
              <a:t>Useful functions</a:t>
            </a:r>
            <a:endParaRPr sz="2600"/>
          </a:p>
        </p:txBody>
      </p:sp>
      <p:sp>
        <p:nvSpPr>
          <p:cNvPr id="279" name="Google Shape;279;p29"/>
          <p:cNvSpPr txBox="1"/>
          <p:nvPr/>
        </p:nvSpPr>
        <p:spPr>
          <a:xfrm>
            <a:off x="860150" y="1610200"/>
            <a:ext cx="6489600" cy="29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chemeClr val="dk1"/>
                </a:solidFill>
              </a:rPr>
              <a:t>+	</a:t>
            </a:r>
            <a:r>
              <a:rPr lang="it-IT" sz="1800" dirty="0" err="1">
                <a:solidFill>
                  <a:schemeClr val="dk1"/>
                </a:solidFill>
              </a:rPr>
              <a:t>Arithmetic</a:t>
            </a:r>
            <a:r>
              <a:rPr lang="it-IT" sz="1800" dirty="0">
                <a:solidFill>
                  <a:schemeClr val="dk1"/>
                </a:solidFill>
              </a:rPr>
              <a:t> </a:t>
            </a:r>
            <a:r>
              <a:rPr lang="it-IT" sz="1800" dirty="0" err="1">
                <a:solidFill>
                  <a:schemeClr val="dk1"/>
                </a:solidFill>
              </a:rPr>
              <a:t>operators</a:t>
            </a:r>
            <a:r>
              <a:rPr lang="it-IT" sz="1800" dirty="0">
                <a:solidFill>
                  <a:schemeClr val="dk1"/>
                </a:solidFill>
              </a:rPr>
              <a:t> (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it-IT" sz="18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 -</a:t>
            </a:r>
            <a:r>
              <a:rPr lang="it-IT" sz="18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 *</a:t>
            </a:r>
            <a:r>
              <a:rPr lang="it-IT" sz="18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 /</a:t>
            </a:r>
            <a:r>
              <a:rPr lang="it-IT" sz="18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 ^</a:t>
            </a:r>
            <a:r>
              <a:rPr lang="it-IT" sz="1800" dirty="0">
                <a:solidFill>
                  <a:schemeClr val="dk1"/>
                </a:solidFill>
              </a:rPr>
              <a:t>)</a:t>
            </a:r>
            <a:endParaRPr sz="1800" dirty="0">
              <a:solidFill>
                <a:schemeClr val="dk1"/>
              </a:solidFill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	Log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like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log10()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	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Offsets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like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b="1" dirty="0" err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lead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it-IT" sz="1800" b="1" dirty="0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it-IT" sz="1800" b="1" dirty="0" err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lag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	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Logical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comparisons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-IT" sz="18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 &lt;=</a:t>
            </a:r>
            <a:r>
              <a:rPr lang="it-IT" sz="18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 &gt;</a:t>
            </a:r>
            <a:r>
              <a:rPr lang="it-IT" sz="18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 &gt;=</a:t>
            </a:r>
            <a:r>
              <a:rPr lang="it-IT" sz="18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 !=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	</a:t>
            </a:r>
            <a:r>
              <a:rPr lang="it-IT" sz="1800" b="1" dirty="0" err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Ifelse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statements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it-IT" sz="18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lang="it-IT" sz="18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it-IT" sz="18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8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then</a:t>
            </a:r>
            <a:r>
              <a:rPr lang="it-IT" sz="18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it-IT" sz="18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else </a:t>
            </a:r>
            <a:r>
              <a:rPr lang="it-IT" sz="18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	Cumulative and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rolling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aggregates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	Ranking (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like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b="1" dirty="0" err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ntile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0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0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30"/>
          <p:cNvSpPr txBox="1">
            <a:spLocks noGrp="1"/>
          </p:cNvSpPr>
          <p:nvPr>
            <p:ph type="title"/>
          </p:nvPr>
        </p:nvSpPr>
        <p:spPr>
          <a:xfrm>
            <a:off x="722900" y="327730"/>
            <a:ext cx="2609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group_by()	and</a:t>
            </a:r>
            <a:endParaRPr sz="2600"/>
          </a:p>
          <a:p>
            <a:pPr marL="1270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it-IT" sz="2600"/>
              <a:t>summarise()</a:t>
            </a:r>
            <a:endParaRPr sz="2600"/>
          </a:p>
        </p:txBody>
      </p:sp>
      <p:sp>
        <p:nvSpPr>
          <p:cNvPr id="287" name="Google Shape;287;p30"/>
          <p:cNvSpPr txBox="1"/>
          <p:nvPr/>
        </p:nvSpPr>
        <p:spPr>
          <a:xfrm>
            <a:off x="722899" y="1445850"/>
            <a:ext cx="7454819" cy="22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	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group_by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applies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dplyr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verbs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by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	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summarise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reduces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multiple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values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down to a single </a:t>
            </a:r>
            <a:r>
              <a:rPr lang="it-IT" sz="18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 lang="it-IT" sz="180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74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 smtClean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iris 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%&gt;%</a:t>
            </a:r>
            <a:endParaRPr sz="1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831850" marR="191135" lvl="0" indent="0" algn="l" rtl="0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 err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group_by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t-IT" sz="1800" b="1" dirty="0" err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Species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) %&gt;%  </a:t>
            </a:r>
            <a:r>
              <a:rPr lang="it-IT" sz="1800" b="1" dirty="0" err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summarise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t-IT" sz="1800" b="1" dirty="0" err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avg_petal_width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it-IT" sz="1800" b="1" dirty="0" err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mean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t-IT" sz="1800" b="1" dirty="0" err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Petal.Width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8" name="Google Shape;288;p30"/>
          <p:cNvSpPr/>
          <p:nvPr/>
        </p:nvSpPr>
        <p:spPr>
          <a:xfrm>
            <a:off x="324649" y="3823592"/>
            <a:ext cx="4269016" cy="10472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0"/>
          <p:cNvSpPr/>
          <p:nvPr/>
        </p:nvSpPr>
        <p:spPr>
          <a:xfrm>
            <a:off x="5374789" y="3693267"/>
            <a:ext cx="2958218" cy="13079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1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1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31"/>
          <p:cNvSpPr txBox="1">
            <a:spLocks noGrp="1"/>
          </p:cNvSpPr>
          <p:nvPr>
            <p:ph type="title"/>
          </p:nvPr>
        </p:nvSpPr>
        <p:spPr>
          <a:xfrm>
            <a:off x="765051" y="482325"/>
            <a:ext cx="39570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summarise()</a:t>
            </a:r>
            <a:endParaRPr sz="2600"/>
          </a:p>
          <a:p>
            <a:pPr marL="1270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it-IT" sz="2600"/>
              <a:t>Useful functions</a:t>
            </a:r>
            <a:endParaRPr sz="2600"/>
          </a:p>
        </p:txBody>
      </p:sp>
      <p:sp>
        <p:nvSpPr>
          <p:cNvPr id="297" name="Google Shape;297;p31"/>
          <p:cNvSpPr txBox="1"/>
          <p:nvPr/>
        </p:nvSpPr>
        <p:spPr>
          <a:xfrm>
            <a:off x="860150" y="1610200"/>
            <a:ext cx="6714600" cy="19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	Counts (</a:t>
            </a: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n()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n_distinct()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	Measures of location (</a:t>
            </a: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mean()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median()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	Measures of spread (</a:t>
            </a: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sd()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IQR()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	Measures of position (</a:t>
            </a: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first()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last()</a:t>
            </a:r>
            <a:r>
              <a:rPr lang="it-IT" sz="1800">
                <a:solidFill>
                  <a:schemeClr val="dk1"/>
                </a:solidFill>
              </a:rPr>
              <a:t>)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2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32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32"/>
          <p:cNvSpPr txBox="1">
            <a:spLocks noGrp="1"/>
          </p:cNvSpPr>
          <p:nvPr>
            <p:ph type="title"/>
          </p:nvPr>
        </p:nvSpPr>
        <p:spPr>
          <a:xfrm>
            <a:off x="765048" y="482316"/>
            <a:ext cx="1777114" cy="82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noAutofit/>
          </a:bodyPr>
          <a:lstStyle/>
          <a:p>
            <a:pPr marL="1270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 dirty="0" err="1">
                <a:solidFill>
                  <a:srgbClr val="171717"/>
                </a:solidFill>
              </a:rPr>
              <a:t>Tips</a:t>
            </a:r>
            <a:r>
              <a:rPr lang="it-IT" sz="2600" dirty="0">
                <a:solidFill>
                  <a:srgbClr val="171717"/>
                </a:solidFill>
              </a:rPr>
              <a:t> &amp;  </a:t>
            </a:r>
            <a:r>
              <a:rPr lang="it-IT" sz="2600" dirty="0" err="1"/>
              <a:t>Tricks</a:t>
            </a:r>
            <a:endParaRPr sz="2600" dirty="0"/>
          </a:p>
        </p:txBody>
      </p:sp>
      <p:sp>
        <p:nvSpPr>
          <p:cNvPr id="305" name="Google Shape;305;p32"/>
          <p:cNvSpPr txBox="1">
            <a:spLocks noGrp="1"/>
          </p:cNvSpPr>
          <p:nvPr>
            <p:ph type="body" idx="1"/>
          </p:nvPr>
        </p:nvSpPr>
        <p:spPr>
          <a:xfrm>
            <a:off x="531150" y="1874825"/>
            <a:ext cx="8081700" cy="3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it-IT"/>
              <a:t>If you don’t have the result of a dplyr chain to a dataframe, it will print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+"/>
            </a:pPr>
            <a:r>
              <a:rPr lang="it-IT"/>
              <a:t>If you want to print and save, wrap assignment in parenthesis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1400"/>
              <a:t>Example: </a:t>
            </a:r>
            <a:r>
              <a:rPr lang="it-IT" sz="14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(iris_names &lt;- iris %&gt;% filter(Species == “setosa”))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+"/>
            </a:pPr>
            <a:r>
              <a:rPr lang="it-IT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rename()</a:t>
            </a:r>
            <a:r>
              <a:rPr lang="it-IT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/>
              <a:t>is a cool function to clean up messy column names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+"/>
            </a:pPr>
            <a:r>
              <a:rPr lang="it-IT"/>
              <a:t>After grouping with </a:t>
            </a:r>
            <a:r>
              <a:rPr lang="it-IT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group_by()</a:t>
            </a:r>
            <a:r>
              <a:rPr lang="it-IT"/>
              <a:t>, you can </a:t>
            </a:r>
            <a:r>
              <a:rPr lang="it-IT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ungroup()</a:t>
            </a:r>
            <a:r>
              <a:rPr lang="it-IT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/>
              <a:t>to remove  groupings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+"/>
            </a:pPr>
            <a:r>
              <a:rPr lang="it-IT"/>
              <a:t>There is a </a:t>
            </a:r>
            <a:r>
              <a:rPr lang="it-IT" u="sng">
                <a:solidFill>
                  <a:schemeClr val="hlink"/>
                </a:solidFill>
                <a:hlinkClick r:id="rId4"/>
              </a:rPr>
              <a:t>cheat sheet</a:t>
            </a:r>
            <a:r>
              <a:rPr lang="it-IT">
                <a:solidFill>
                  <a:srgbClr val="1154CC"/>
                </a:solidFill>
              </a:rPr>
              <a:t> </a:t>
            </a:r>
            <a:r>
              <a:rPr lang="it-IT"/>
              <a:t>for data wrangling!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3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33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33"/>
          <p:cNvSpPr txBox="1">
            <a:spLocks noGrp="1"/>
          </p:cNvSpPr>
          <p:nvPr>
            <p:ph type="title"/>
          </p:nvPr>
        </p:nvSpPr>
        <p:spPr>
          <a:xfrm>
            <a:off x="765048" y="482316"/>
            <a:ext cx="5940552" cy="412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noAutofit/>
          </a:bodyPr>
          <a:lstStyle/>
          <a:p>
            <a:pPr marL="1270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Cheat sheet for data wrangling</a:t>
            </a:r>
            <a:endParaRPr sz="2600"/>
          </a:p>
        </p:txBody>
      </p:sp>
      <p:pic>
        <p:nvPicPr>
          <p:cNvPr id="313" name="Google Shape;313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28800" y="894737"/>
            <a:ext cx="5486400" cy="4236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4"/>
          <p:cNvSpPr txBox="1"/>
          <p:nvPr/>
        </p:nvSpPr>
        <p:spPr>
          <a:xfrm>
            <a:off x="975573" y="1269162"/>
            <a:ext cx="1910714" cy="112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it-IT" sz="36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Wrap-up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4"/>
          <p:cNvSpPr txBox="1"/>
          <p:nvPr/>
        </p:nvSpPr>
        <p:spPr>
          <a:xfrm>
            <a:off x="975573" y="2522926"/>
            <a:ext cx="4075429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Announcements, upcoming events, etc.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5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35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35"/>
          <p:cNvSpPr txBox="1">
            <a:spLocks noGrp="1"/>
          </p:cNvSpPr>
          <p:nvPr>
            <p:ph type="title"/>
          </p:nvPr>
        </p:nvSpPr>
        <p:spPr>
          <a:xfrm>
            <a:off x="765048" y="482316"/>
            <a:ext cx="2798445" cy="816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noAutofit/>
          </a:bodyPr>
          <a:lstStyle/>
          <a:p>
            <a:pPr marL="1270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 dirty="0">
                <a:solidFill>
                  <a:srgbClr val="171717"/>
                </a:solidFill>
              </a:rPr>
              <a:t>R-Ladies Bari</a:t>
            </a:r>
            <a:br>
              <a:rPr lang="it-IT" sz="2600" dirty="0">
                <a:solidFill>
                  <a:srgbClr val="171717"/>
                </a:solidFill>
              </a:rPr>
            </a:br>
            <a:r>
              <a:rPr lang="it-IT" sz="2600" dirty="0" smtClean="0"/>
              <a:t>E-Learning</a:t>
            </a:r>
            <a:endParaRPr sz="2600" dirty="0"/>
          </a:p>
        </p:txBody>
      </p:sp>
      <p:sp>
        <p:nvSpPr>
          <p:cNvPr id="3" name="Rettangolo 2"/>
          <p:cNvSpPr/>
          <p:nvPr/>
        </p:nvSpPr>
        <p:spPr>
          <a:xfrm>
            <a:off x="654800" y="1505642"/>
            <a:ext cx="791850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600" dirty="0" smtClean="0">
                <a:solidFill>
                  <a:srgbClr val="873889"/>
                </a:solidFill>
              </a:rPr>
              <a:t>Esercitazioni gratuite</a:t>
            </a:r>
          </a:p>
          <a:p>
            <a:endParaRPr lang="it-IT" sz="2600" b="1" dirty="0">
              <a:solidFill>
                <a:srgbClr val="873889"/>
              </a:solidFill>
            </a:endParaRPr>
          </a:p>
          <a:p>
            <a:r>
              <a:rPr lang="it-IT" sz="2600" b="1" dirty="0">
                <a:solidFill>
                  <a:srgbClr val="873889"/>
                </a:solidFill>
                <a:hlinkClick r:id="rId4"/>
              </a:rPr>
              <a:t>https://</a:t>
            </a:r>
            <a:r>
              <a:rPr lang="it-IT" sz="2600" b="1" dirty="0" smtClean="0">
                <a:solidFill>
                  <a:srgbClr val="873889"/>
                </a:solidFill>
                <a:hlinkClick r:id="rId4"/>
              </a:rPr>
              <a:t>www.datacamp.com/courses/introduction-to-the-tidyverse</a:t>
            </a:r>
            <a:endParaRPr lang="it-IT" sz="2600" b="1" dirty="0" smtClean="0">
              <a:solidFill>
                <a:srgbClr val="873889"/>
              </a:solidFill>
            </a:endParaRPr>
          </a:p>
          <a:p>
            <a:endParaRPr lang="it-IT" sz="2600" b="1" dirty="0">
              <a:solidFill>
                <a:srgbClr val="873889"/>
              </a:solidFill>
            </a:endParaRPr>
          </a:p>
          <a:p>
            <a:r>
              <a:rPr lang="it-IT" sz="2600" b="1" dirty="0">
                <a:solidFill>
                  <a:srgbClr val="873889"/>
                </a:solidFill>
                <a:hlinkClick r:id="rId5"/>
              </a:rPr>
              <a:t>https://</a:t>
            </a:r>
            <a:r>
              <a:rPr lang="it-IT" sz="2600" b="1" dirty="0" smtClean="0">
                <a:solidFill>
                  <a:srgbClr val="873889"/>
                </a:solidFill>
                <a:hlinkClick r:id="rId5"/>
              </a:rPr>
              <a:t>www.kaggle.com/rtatman/manipulating-data-with-the-tidyverse</a:t>
            </a:r>
            <a:endParaRPr lang="it-IT" sz="2600" b="1" dirty="0" smtClean="0">
              <a:solidFill>
                <a:srgbClr val="873889"/>
              </a:solidFill>
            </a:endParaRPr>
          </a:p>
          <a:p>
            <a:endParaRPr lang="it-IT" sz="2600" b="1" dirty="0" smtClean="0">
              <a:solidFill>
                <a:srgbClr val="873889"/>
              </a:solidFill>
            </a:endParaRPr>
          </a:p>
          <a:p>
            <a:endParaRPr lang="it-IT" sz="2600" b="1" dirty="0">
              <a:solidFill>
                <a:srgbClr val="8738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66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 txBox="1"/>
          <p:nvPr/>
        </p:nvSpPr>
        <p:spPr>
          <a:xfrm>
            <a:off x="975573" y="1269162"/>
            <a:ext cx="2686685" cy="112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it-IT" sz="36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9"/>
          <p:cNvSpPr txBox="1"/>
          <p:nvPr/>
        </p:nvSpPr>
        <p:spPr>
          <a:xfrm>
            <a:off x="975573" y="2522926"/>
            <a:ext cx="2388870" cy="273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775" rIns="0" bIns="0" anchor="t" anchorCtr="0">
            <a:noAutofit/>
          </a:bodyPr>
          <a:lstStyle/>
          <a:p>
            <a:pPr marL="12700" marR="5080" lvl="0" indent="0" algn="l" rtl="0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 language, RStudio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5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35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35"/>
          <p:cNvSpPr txBox="1">
            <a:spLocks noGrp="1"/>
          </p:cNvSpPr>
          <p:nvPr>
            <p:ph type="title"/>
          </p:nvPr>
        </p:nvSpPr>
        <p:spPr>
          <a:xfrm>
            <a:off x="765048" y="482316"/>
            <a:ext cx="2798445" cy="816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noAutofit/>
          </a:bodyPr>
          <a:lstStyle/>
          <a:p>
            <a:pPr marL="1270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R-Ladies Bari</a:t>
            </a:r>
            <a:br>
              <a:rPr lang="it-IT" sz="2600">
                <a:solidFill>
                  <a:srgbClr val="171717"/>
                </a:solidFill>
              </a:rPr>
            </a:br>
            <a:r>
              <a:rPr lang="it-IT" sz="2600"/>
              <a:t>Upcoming Events</a:t>
            </a:r>
            <a:endParaRPr sz="260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218" y="0"/>
            <a:ext cx="3624058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0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0"/>
          <p:cNvSpPr txBox="1">
            <a:spLocks noGrp="1"/>
          </p:cNvSpPr>
          <p:nvPr>
            <p:ph type="title"/>
          </p:nvPr>
        </p:nvSpPr>
        <p:spPr>
          <a:xfrm>
            <a:off x="765052" y="406125"/>
            <a:ext cx="55731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Three things</a:t>
            </a:r>
            <a:endParaRPr sz="2600"/>
          </a:p>
          <a:p>
            <a:pPr marL="1270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it-IT" sz="2600"/>
              <a:t>you’ll need to install</a:t>
            </a:r>
            <a:endParaRPr sz="2600"/>
          </a:p>
        </p:txBody>
      </p:sp>
      <p:sp>
        <p:nvSpPr>
          <p:cNvPr id="83" name="Google Shape;83;p10"/>
          <p:cNvSpPr txBox="1"/>
          <p:nvPr/>
        </p:nvSpPr>
        <p:spPr>
          <a:xfrm>
            <a:off x="1268550" y="3628400"/>
            <a:ext cx="7434000" cy="1270500"/>
          </a:xfrm>
          <a:prstGeom prst="rect">
            <a:avLst/>
          </a:prstGeom>
          <a:solidFill>
            <a:srgbClr val="D3D3D3">
              <a:alpha val="44230"/>
            </a:srgbClr>
          </a:solidFill>
          <a:ln w="9525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700" rIns="0" bIns="0" anchor="ctr" anchorCtr="0">
            <a:noAutofit/>
          </a:bodyPr>
          <a:lstStyle/>
          <a:p>
            <a:pPr marL="89999" marR="0" lvl="0" indent="0" algn="l" rtl="0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-IT" sz="1800" b="1">
                <a:solidFill>
                  <a:schemeClr val="dk1"/>
                </a:solidFill>
              </a:rPr>
              <a:t>Install</a:t>
            </a:r>
            <a:r>
              <a:rPr lang="it-IT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tidyverse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 this is the group of packages we’ll use within  R to work</a:t>
            </a:r>
            <a:r>
              <a:rPr lang="it-IT" sz="1800" b="1">
                <a:solidFill>
                  <a:schemeClr val="dk1"/>
                </a:solidFill>
              </a:rPr>
              <a:t>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data.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9999" marR="5080" lvl="0" indent="0" algn="l" rtl="0">
              <a:lnSpc>
                <a:spcPct val="114599"/>
              </a:lnSpc>
              <a:spcBef>
                <a:spcPts val="1100"/>
              </a:spcBef>
              <a:spcAft>
                <a:spcPts val="100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Install with one line of code in R: </a:t>
            </a: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install.packages(“tidyverse”)</a:t>
            </a:r>
            <a:endParaRPr sz="18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4" name="Google Shape;84;p10"/>
          <p:cNvSpPr/>
          <p:nvPr/>
        </p:nvSpPr>
        <p:spPr>
          <a:xfrm rot="5400000">
            <a:off x="21450" y="3837771"/>
            <a:ext cx="1270500" cy="807000"/>
          </a:xfrm>
          <a:prstGeom prst="chevron">
            <a:avLst>
              <a:gd name="adj" fmla="val 50000"/>
            </a:avLst>
          </a:prstGeom>
          <a:solidFill>
            <a:srgbClr val="9225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0"/>
          <p:cNvSpPr/>
          <p:nvPr/>
        </p:nvSpPr>
        <p:spPr>
          <a:xfrm rot="5400000">
            <a:off x="33200" y="1448925"/>
            <a:ext cx="1266300" cy="787200"/>
          </a:xfrm>
          <a:prstGeom prst="chevron">
            <a:avLst>
              <a:gd name="adj" fmla="val 50000"/>
            </a:avLst>
          </a:prstGeom>
          <a:solidFill>
            <a:srgbClr val="5515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0"/>
          <p:cNvSpPr/>
          <p:nvPr/>
        </p:nvSpPr>
        <p:spPr>
          <a:xfrm rot="5400000">
            <a:off x="21450" y="2681555"/>
            <a:ext cx="1270500" cy="807000"/>
          </a:xfrm>
          <a:prstGeom prst="chevron">
            <a:avLst>
              <a:gd name="adj" fmla="val 50000"/>
            </a:avLst>
          </a:prstGeom>
          <a:solidFill>
            <a:srgbClr val="761E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0"/>
          <p:cNvSpPr txBox="1"/>
          <p:nvPr/>
        </p:nvSpPr>
        <p:spPr>
          <a:xfrm>
            <a:off x="1285750" y="1408500"/>
            <a:ext cx="7434000" cy="960600"/>
          </a:xfrm>
          <a:prstGeom prst="rect">
            <a:avLst/>
          </a:prstGeom>
          <a:solidFill>
            <a:srgbClr val="D3D3D3">
              <a:alpha val="44230"/>
            </a:srgbClr>
          </a:solidFill>
          <a:ln w="9525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26923"/>
              </a:lnSpc>
              <a:spcBef>
                <a:spcPts val="0"/>
              </a:spcBef>
              <a:spcAft>
                <a:spcPts val="11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-IT" sz="1800" b="1">
                <a:solidFill>
                  <a:schemeClr val="dk1"/>
                </a:solidFill>
              </a:rPr>
              <a:t>Install R </a:t>
            </a:r>
            <a:r>
              <a:rPr lang="it-IT" sz="1800">
                <a:solidFill>
                  <a:schemeClr val="dk1"/>
                </a:solidFill>
              </a:rPr>
              <a:t>-- this is the open-source programming language we’ll use  (download via CRAN -- Comprehensive R Archive Network)</a:t>
            </a:r>
            <a:endParaRPr sz="1800" b="1">
              <a:solidFill>
                <a:srgbClr val="18181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" name="Google Shape;88;p10"/>
          <p:cNvSpPr txBox="1"/>
          <p:nvPr/>
        </p:nvSpPr>
        <p:spPr>
          <a:xfrm>
            <a:off x="1286250" y="2547250"/>
            <a:ext cx="7434000" cy="903000"/>
          </a:xfrm>
          <a:prstGeom prst="rect">
            <a:avLst/>
          </a:prstGeom>
          <a:solidFill>
            <a:srgbClr val="D3D3D3">
              <a:alpha val="44230"/>
            </a:srgbClr>
          </a:solidFill>
          <a:ln w="9525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26923"/>
              </a:lnSpc>
              <a:spcBef>
                <a:spcPts val="0"/>
              </a:spcBef>
              <a:spcAft>
                <a:spcPts val="11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-IT" sz="1800" b="1">
                <a:solidFill>
                  <a:schemeClr val="dk1"/>
                </a:solidFill>
              </a:rPr>
              <a:t>Install RStudio </a:t>
            </a:r>
            <a:r>
              <a:rPr lang="it-IT" sz="1800">
                <a:solidFill>
                  <a:schemeClr val="dk1"/>
                </a:solidFill>
              </a:rPr>
              <a:t>-- this is the most popular IDE for R and will make  your life a lot easier (download from rstudio.com/download)</a:t>
            </a:r>
            <a:endParaRPr/>
          </a:p>
        </p:txBody>
      </p:sp>
      <p:sp>
        <p:nvSpPr>
          <p:cNvPr id="89" name="Google Shape;89;p10"/>
          <p:cNvSpPr txBox="1"/>
          <p:nvPr/>
        </p:nvSpPr>
        <p:spPr>
          <a:xfrm>
            <a:off x="461550" y="1626900"/>
            <a:ext cx="5385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>
                <a:solidFill>
                  <a:schemeClr val="lt1"/>
                </a:solidFill>
              </a:rPr>
              <a:t>1.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90" name="Google Shape;90;p10"/>
          <p:cNvSpPr txBox="1"/>
          <p:nvPr/>
        </p:nvSpPr>
        <p:spPr>
          <a:xfrm>
            <a:off x="461550" y="2856200"/>
            <a:ext cx="5385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>
                <a:solidFill>
                  <a:schemeClr val="lt1"/>
                </a:solidFill>
              </a:rPr>
              <a:t>2.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91" name="Google Shape;91;p10"/>
          <p:cNvSpPr txBox="1"/>
          <p:nvPr/>
        </p:nvSpPr>
        <p:spPr>
          <a:xfrm>
            <a:off x="461550" y="4065300"/>
            <a:ext cx="5385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>
                <a:solidFill>
                  <a:schemeClr val="lt1"/>
                </a:solidFill>
              </a:rPr>
              <a:t>3.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1"/>
          <p:cNvSpPr txBox="1"/>
          <p:nvPr/>
        </p:nvSpPr>
        <p:spPr>
          <a:xfrm>
            <a:off x="975573" y="1269162"/>
            <a:ext cx="4129827" cy="1674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it-IT" sz="36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Manipolare i dati con Tidyverse 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4550" y="1523400"/>
            <a:ext cx="2797800" cy="322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2"/>
          <p:cNvPicPr preferRelativeResize="0"/>
          <p:nvPr/>
        </p:nvPicPr>
        <p:blipFill rotWithShape="1">
          <a:blip r:embed="rId3">
            <a:alphaModFix/>
          </a:blip>
          <a:srcRect t="3251" b="42641"/>
          <a:stretch/>
        </p:blipFill>
        <p:spPr>
          <a:xfrm>
            <a:off x="59525" y="1110200"/>
            <a:ext cx="9084475" cy="40332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2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2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723898" y="197841"/>
            <a:ext cx="27051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noAutofit/>
          </a:bodyPr>
          <a:lstStyle/>
          <a:p>
            <a:pPr marL="1270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The data science  </a:t>
            </a:r>
            <a:r>
              <a:rPr lang="it-IT" sz="2600"/>
              <a:t>process (tidied)</a:t>
            </a:r>
            <a:endParaRPr sz="2600"/>
          </a:p>
        </p:txBody>
      </p:sp>
      <p:sp>
        <p:nvSpPr>
          <p:cNvPr id="106" name="Google Shape;106;p12"/>
          <p:cNvSpPr/>
          <p:nvPr/>
        </p:nvSpPr>
        <p:spPr>
          <a:xfrm>
            <a:off x="846839" y="1724081"/>
            <a:ext cx="7450200" cy="2805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3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/>
          </p:nvPr>
        </p:nvSpPr>
        <p:spPr>
          <a:xfrm>
            <a:off x="765052" y="482325"/>
            <a:ext cx="44487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What is</a:t>
            </a:r>
            <a:endParaRPr sz="2600"/>
          </a:p>
          <a:p>
            <a:pPr marL="1270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it-IT" sz="2600"/>
              <a:t>the tidyverse?</a:t>
            </a:r>
            <a:endParaRPr sz="2600"/>
          </a:p>
        </p:txBody>
      </p:sp>
      <p:sp>
        <p:nvSpPr>
          <p:cNvPr id="114" name="Google Shape;114;p13"/>
          <p:cNvSpPr txBox="1"/>
          <p:nvPr/>
        </p:nvSpPr>
        <p:spPr>
          <a:xfrm>
            <a:off x="1390425" y="1698600"/>
            <a:ext cx="7111800" cy="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it-IT" sz="1800" b="1">
                <a:solidFill>
                  <a:schemeClr val="dk1"/>
                </a:solidFill>
              </a:rPr>
              <a:t>Collection of R packages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based on tidy data principles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Google Shape;115;p13"/>
          <p:cNvCxnSpPr/>
          <p:nvPr/>
        </p:nvCxnSpPr>
        <p:spPr>
          <a:xfrm flipH="1">
            <a:off x="983865" y="1597656"/>
            <a:ext cx="10200" cy="3573900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" name="Google Shape;116;p13"/>
          <p:cNvSpPr/>
          <p:nvPr/>
        </p:nvSpPr>
        <p:spPr>
          <a:xfrm>
            <a:off x="884415" y="1902456"/>
            <a:ext cx="219300" cy="2193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3"/>
          <p:cNvSpPr/>
          <p:nvPr/>
        </p:nvSpPr>
        <p:spPr>
          <a:xfrm>
            <a:off x="884414" y="2710034"/>
            <a:ext cx="219300" cy="2193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3"/>
          <p:cNvSpPr/>
          <p:nvPr/>
        </p:nvSpPr>
        <p:spPr>
          <a:xfrm>
            <a:off x="884414" y="3577746"/>
            <a:ext cx="219300" cy="2193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3"/>
          <p:cNvSpPr/>
          <p:nvPr/>
        </p:nvSpPr>
        <p:spPr>
          <a:xfrm>
            <a:off x="884415" y="4419960"/>
            <a:ext cx="219300" cy="2193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3"/>
          <p:cNvSpPr txBox="1"/>
          <p:nvPr/>
        </p:nvSpPr>
        <p:spPr>
          <a:xfrm>
            <a:off x="1283600" y="4258500"/>
            <a:ext cx="7111800" cy="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55243" lvl="0" indent="0" algn="l" rtl="0">
              <a:lnSpc>
                <a:spcPct val="114599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it-IT" sz="1800">
                <a:solidFill>
                  <a:schemeClr val="dk1"/>
                </a:solidFill>
              </a:rPr>
              <a:t>AKA “Hadleyverse” (most packages written by Hadley  Wickham)</a:t>
            </a:r>
            <a:endParaRPr/>
          </a:p>
        </p:txBody>
      </p:sp>
      <p:sp>
        <p:nvSpPr>
          <p:cNvPr id="121" name="Google Shape;121;p13"/>
          <p:cNvSpPr txBox="1"/>
          <p:nvPr/>
        </p:nvSpPr>
        <p:spPr>
          <a:xfrm>
            <a:off x="1283600" y="3413350"/>
            <a:ext cx="46797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15"/>
              </a:spcBef>
              <a:spcAft>
                <a:spcPts val="1000"/>
              </a:spcAft>
              <a:buNone/>
            </a:pPr>
            <a:r>
              <a:rPr lang="it-IT" sz="1800">
                <a:solidFill>
                  <a:schemeClr val="dk1"/>
                </a:solidFill>
              </a:rPr>
              <a:t>An </a:t>
            </a:r>
            <a:r>
              <a:rPr lang="it-IT" sz="1800" b="1">
                <a:solidFill>
                  <a:schemeClr val="dk1"/>
                </a:solidFill>
              </a:rPr>
              <a:t>easier </a:t>
            </a:r>
            <a:r>
              <a:rPr lang="it-IT" sz="1800">
                <a:solidFill>
                  <a:schemeClr val="dk1"/>
                </a:solidFill>
              </a:rPr>
              <a:t>way to code!</a:t>
            </a:r>
            <a:endParaRPr/>
          </a:p>
        </p:txBody>
      </p:sp>
      <p:sp>
        <p:nvSpPr>
          <p:cNvPr id="122" name="Google Shape;122;p13"/>
          <p:cNvSpPr txBox="1"/>
          <p:nvPr/>
        </p:nvSpPr>
        <p:spPr>
          <a:xfrm>
            <a:off x="1283600" y="2545625"/>
            <a:ext cx="50592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15"/>
              </a:spcBef>
              <a:spcAft>
                <a:spcPts val="1000"/>
              </a:spcAft>
              <a:buNone/>
            </a:pPr>
            <a:r>
              <a:rPr lang="it-IT" sz="1800">
                <a:solidFill>
                  <a:schemeClr val="dk1"/>
                </a:solidFill>
              </a:rPr>
              <a:t>Designed to </a:t>
            </a:r>
            <a:r>
              <a:rPr lang="it-IT" sz="1800" b="1">
                <a:solidFill>
                  <a:schemeClr val="dk1"/>
                </a:solidFill>
              </a:rPr>
              <a:t>work together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4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4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4"/>
          <p:cNvSpPr txBox="1">
            <a:spLocks noGrp="1"/>
          </p:cNvSpPr>
          <p:nvPr>
            <p:ph type="title"/>
          </p:nvPr>
        </p:nvSpPr>
        <p:spPr>
          <a:xfrm>
            <a:off x="765052" y="482325"/>
            <a:ext cx="43221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The data science process</a:t>
            </a:r>
            <a:endParaRPr sz="2600">
              <a:solidFill>
                <a:srgbClr val="171717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/>
              <a:t>with tidyverse</a:t>
            </a:r>
            <a:endParaRPr sz="2600"/>
          </a:p>
        </p:txBody>
      </p:sp>
      <p:pic>
        <p:nvPicPr>
          <p:cNvPr id="130" name="Google Shape;13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025" y="1422800"/>
            <a:ext cx="8951947" cy="31492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ttangolo 1"/>
          <p:cNvSpPr/>
          <p:nvPr/>
        </p:nvSpPr>
        <p:spPr>
          <a:xfrm>
            <a:off x="27149" y="4835723"/>
            <a:ext cx="22349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latin typeface="Candara" panose="020E0502030303020204" pitchFamily="34" charset="0"/>
              </a:rPr>
              <a:t>https://www.tidyverse.org/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5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5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5"/>
          <p:cNvSpPr txBox="1">
            <a:spLocks noGrp="1"/>
          </p:cNvSpPr>
          <p:nvPr>
            <p:ph type="title"/>
          </p:nvPr>
        </p:nvSpPr>
        <p:spPr>
          <a:xfrm>
            <a:off x="765052" y="482325"/>
            <a:ext cx="32964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noAutofit/>
          </a:bodyPr>
          <a:lstStyle/>
          <a:p>
            <a:pPr marL="1270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What is  </a:t>
            </a:r>
            <a:endParaRPr sz="2600">
              <a:solidFill>
                <a:srgbClr val="171717"/>
              </a:solidFill>
            </a:endParaRPr>
          </a:p>
          <a:p>
            <a:pPr marL="1270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/>
              <a:t>tidy data?</a:t>
            </a:r>
            <a:endParaRPr sz="2600"/>
          </a:p>
        </p:txBody>
      </p:sp>
      <p:sp>
        <p:nvSpPr>
          <p:cNvPr id="138" name="Google Shape;138;p15"/>
          <p:cNvSpPr/>
          <p:nvPr/>
        </p:nvSpPr>
        <p:spPr>
          <a:xfrm>
            <a:off x="4879114" y="1508497"/>
            <a:ext cx="3733800" cy="2981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5"/>
          <p:cNvSpPr txBox="1"/>
          <p:nvPr/>
        </p:nvSpPr>
        <p:spPr>
          <a:xfrm>
            <a:off x="594788" y="1905303"/>
            <a:ext cx="3716700" cy="2029500"/>
          </a:xfrm>
          <a:prstGeom prst="rect">
            <a:avLst/>
          </a:prstGeom>
          <a:solidFill>
            <a:srgbClr val="D3D3D3">
              <a:alpha val="44230"/>
            </a:srgbClr>
          </a:solidFill>
          <a:ln w="9525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52700" rIns="0" bIns="0" anchor="ctr" anchorCtr="0">
            <a:noAutofit/>
          </a:bodyPr>
          <a:lstStyle/>
          <a:p>
            <a:pPr marL="457200" marR="0" lvl="0" indent="-342900" algn="l" rtl="0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</a:t>
            </a:r>
            <a:r>
              <a:rPr lang="it-IT" sz="1800" b="1">
                <a:solidFill>
                  <a:schemeClr val="dk1"/>
                </a:solidFill>
              </a:rPr>
              <a:t>variable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a column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2692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observation is a row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26923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type of observational unit is  a table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784</Words>
  <Application>Microsoft Office PowerPoint</Application>
  <PresentationFormat>Presentazione su schermo (16:9)</PresentationFormat>
  <Paragraphs>144</Paragraphs>
  <Slides>30</Slides>
  <Notes>30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30</vt:i4>
      </vt:variant>
    </vt:vector>
  </HeadingPairs>
  <TitlesOfParts>
    <vt:vector size="38" baseType="lpstr">
      <vt:lpstr>Times New Roman</vt:lpstr>
      <vt:lpstr>Arial</vt:lpstr>
      <vt:lpstr>Helvetica Neue</vt:lpstr>
      <vt:lpstr>Courier New</vt:lpstr>
      <vt:lpstr>Candara</vt:lpstr>
      <vt:lpstr>Calibri</vt:lpstr>
      <vt:lpstr>Roboto</vt:lpstr>
      <vt:lpstr>Office Theme</vt:lpstr>
      <vt:lpstr>library(dplyr)</vt:lpstr>
      <vt:lpstr>Hello! Welcome to R-Ladies Bari</vt:lpstr>
      <vt:lpstr>Presentazione standard di PowerPoint</vt:lpstr>
      <vt:lpstr>Three things you’ll need to install</vt:lpstr>
      <vt:lpstr>Presentazione standard di PowerPoint</vt:lpstr>
      <vt:lpstr>The data science  process (tidied)</vt:lpstr>
      <vt:lpstr>What is the tidyverse?</vt:lpstr>
      <vt:lpstr>The data science process with tidyverse</vt:lpstr>
      <vt:lpstr>What is   tidy data?</vt:lpstr>
      <vt:lpstr>Presentazione standard di PowerPoint</vt:lpstr>
      <vt:lpstr>dplyr  grammar of data manipulation</vt:lpstr>
      <vt:lpstr>dplyr  syntax</vt:lpstr>
      <vt:lpstr>What is  magrittr?</vt:lpstr>
      <vt:lpstr>dplyr + magrittr  example</vt:lpstr>
      <vt:lpstr>Quick aside:  iris dataset</vt:lpstr>
      <vt:lpstr>select()</vt:lpstr>
      <vt:lpstr>select() +   helper functions</vt:lpstr>
      <vt:lpstr>filter()</vt:lpstr>
      <vt:lpstr>filter() +  booleans</vt:lpstr>
      <vt:lpstr>arrange()</vt:lpstr>
      <vt:lpstr>Quick aside:  Missing values</vt:lpstr>
      <vt:lpstr>mutate()</vt:lpstr>
      <vt:lpstr>mutate() Useful functions</vt:lpstr>
      <vt:lpstr>group_by() and summarise()</vt:lpstr>
      <vt:lpstr>summarise() Useful functions</vt:lpstr>
      <vt:lpstr>Tips &amp;  Tricks</vt:lpstr>
      <vt:lpstr>Cheat sheet for data wrangling</vt:lpstr>
      <vt:lpstr>Presentazione standard di PowerPoint</vt:lpstr>
      <vt:lpstr>R-Ladies Bari E-Learning</vt:lpstr>
      <vt:lpstr>R-Ladies Bari Upcoming Events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library(dplyr)</dc:title>
  <dc:creator>Giovanna De Vincenzo</dc:creator>
  <cp:lastModifiedBy>Giovanna De Vincenzo</cp:lastModifiedBy>
  <cp:revision>5</cp:revision>
  <dcterms:modified xsi:type="dcterms:W3CDTF">2019-03-05T18:57:36Z</dcterms:modified>
</cp:coreProperties>
</file>